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4" r:id="rId3"/>
    <p:sldId id="267" r:id="rId4"/>
    <p:sldId id="273" r:id="rId5"/>
    <p:sldId id="275" r:id="rId6"/>
    <p:sldId id="276" r:id="rId7"/>
    <p:sldId id="278" r:id="rId8"/>
    <p:sldId id="258" r:id="rId9"/>
    <p:sldId id="279" r:id="rId10"/>
    <p:sldId id="281" r:id="rId11"/>
    <p:sldId id="282" r:id="rId12"/>
    <p:sldId id="283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howGuides="1">
      <p:cViewPr varScale="1">
        <p:scale>
          <a:sx n="78" d="100"/>
          <a:sy n="78" d="100"/>
        </p:scale>
        <p:origin x="878" y="72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1/27/2025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 title="Pi symbol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2C6F8EA-316C-41DE-B9A4-EDCC3A85ED9A}" type="datetimeFigureOut">
              <a:rPr lang="en-US"/>
              <a:pPr/>
              <a:t>1/27/2025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1/27/2025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 title="Pi symbol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1/27/2025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1/27/2025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 title="Pi symbol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2C6F8EA-316C-41DE-B9A4-EDCC3A85ED9A}" type="datetimeFigureOut">
              <a:rPr lang="en-US"/>
              <a:pPr/>
              <a:t>1/27/2025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1/27/2025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1/27/2025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1/27/2025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1/27/2025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1/27/2025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1/27/2025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 title="Pi symbol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C2C6F8EA-316C-41DE-B9A4-EDCC3A85ED9A}" type="datetimeFigureOut">
              <a:rPr lang="en-US"/>
              <a:pPr/>
              <a:t>1/27/2025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9210359" cy="2680127"/>
          </a:xfrm>
        </p:spPr>
        <p:txBody>
          <a:bodyPr/>
          <a:lstStyle/>
          <a:p>
            <a:r>
              <a:rPr lang="en-US" dirty="0"/>
              <a:t>Machine Learning Session-3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Decision Trees and Random Forest</a:t>
            </a:r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7B30-BBAF-DC98-27FB-052047E5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C0B1C22-9999-D9DA-3C40-CDA16DDCED1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31959" y="2273963"/>
            <a:ext cx="1008112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High Accuracy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By averaging the predictions of many trees, it reduces the risk of overfitting and more accurate than decision trees.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Handles Missing 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Random forests can handle missing data in the features.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Works with High-Dimensional 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They can be applied to datasets with many features.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Feature Importance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Random Forests can give insights into the importance of each feature in making predictions.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2A9708-A52A-E738-FBB6-F13341AFC3CD}"/>
              </a:ext>
            </a:extLst>
          </p:cNvPr>
          <p:cNvSpPr txBox="1"/>
          <p:nvPr/>
        </p:nvSpPr>
        <p:spPr>
          <a:xfrm>
            <a:off x="1444276" y="1628800"/>
            <a:ext cx="270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PROS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B31B68-20A8-0D3A-DDD4-5F67D96CB5D0}"/>
              </a:ext>
            </a:extLst>
          </p:cNvPr>
          <p:cNvSpPr txBox="1"/>
          <p:nvPr/>
        </p:nvSpPr>
        <p:spPr>
          <a:xfrm>
            <a:off x="1467495" y="4308198"/>
            <a:ext cx="270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33D64F-346F-75DA-AD4C-A877E9E4696D}"/>
              </a:ext>
            </a:extLst>
          </p:cNvPr>
          <p:cNvSpPr txBox="1"/>
          <p:nvPr/>
        </p:nvSpPr>
        <p:spPr>
          <a:xfrm>
            <a:off x="1431959" y="4724066"/>
            <a:ext cx="97828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Interpretability of model</a:t>
            </a:r>
            <a:r>
              <a:rPr lang="en-US" dirty="0"/>
              <a:t>: Only feature importance is the way </a:t>
            </a:r>
          </a:p>
          <a:p>
            <a:r>
              <a:rPr lang="en-US" dirty="0"/>
              <a:t>If you want a rule based as decision tree, it won’t be easy to identify from random forest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300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D271F-2318-E0F7-7BDB-A877A4C29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Hyperparameters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43EE969-92FE-8E0F-99AF-F7906347549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13892" y="1916832"/>
            <a:ext cx="9109361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Classifier/ Regressor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400" b="1" dirty="0">
                <a:latin typeface="+mj-lt"/>
              </a:rPr>
              <a:t>Criterion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lang="it-IT" sz="1400" dirty="0">
                <a:latin typeface="+mj-lt"/>
              </a:rPr>
              <a:t>“gini”, “entropy”, “log_loss”</a:t>
            </a:r>
            <a:r>
              <a:rPr lang="en-US" sz="1400" dirty="0">
                <a:latin typeface="+mj-lt"/>
              </a:rPr>
              <a:t> for classifier, </a:t>
            </a:r>
            <a:r>
              <a:rPr lang="en-IN" sz="1400" dirty="0">
                <a:latin typeface="+mj-lt"/>
              </a:rPr>
              <a:t>“</a:t>
            </a:r>
            <a:r>
              <a:rPr lang="en-IN" sz="1400" dirty="0" err="1">
                <a:latin typeface="+mj-lt"/>
              </a:rPr>
              <a:t>squared_error</a:t>
            </a:r>
            <a:r>
              <a:rPr lang="en-IN" sz="1400" dirty="0">
                <a:latin typeface="+mj-lt"/>
              </a:rPr>
              <a:t>”, “</a:t>
            </a:r>
            <a:r>
              <a:rPr lang="en-IN" sz="1400" dirty="0" err="1">
                <a:latin typeface="+mj-lt"/>
              </a:rPr>
              <a:t>absolute_error</a:t>
            </a:r>
            <a:r>
              <a:rPr lang="en-IN" sz="1400" dirty="0">
                <a:latin typeface="+mj-lt"/>
              </a:rPr>
              <a:t>” for regressor</a:t>
            </a:r>
            <a:endParaRPr lang="en-US" altLang="en-US" sz="1400" dirty="0"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n_estimators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The number of trees in the forest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max_depth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The maximum depth of each tree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min_samples_split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The minimum number of samples required to split an internal node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min_samples_leaf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The minimum number of samples required to be at a leaf node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max_features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The number of features to consider when looking for the best split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bootstrap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Whether bootstrap sampling is used when building trees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400" b="1" dirty="0" err="1">
                <a:latin typeface="+mj-lt"/>
              </a:rPr>
              <a:t>class_weight</a:t>
            </a:r>
            <a:r>
              <a:rPr lang="en-US" altLang="en-US" sz="1400" b="1" dirty="0">
                <a:latin typeface="+mj-lt"/>
              </a:rPr>
              <a:t>: </a:t>
            </a:r>
            <a:r>
              <a:rPr lang="en-US" altLang="en-US" sz="1400" dirty="0">
                <a:latin typeface="+mj-lt"/>
              </a:rPr>
              <a:t>for unbalanced samples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0061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8B921-27A7-D395-171F-289F4DA5A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51BA19-4D11-314B-8B1F-054B68376F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1599425"/>
              </p:ext>
            </p:extLst>
          </p:nvPr>
        </p:nvGraphicFramePr>
        <p:xfrm>
          <a:off x="3214092" y="3356992"/>
          <a:ext cx="3279235" cy="936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1813489" imgH="517956" progId="Package">
                  <p:embed/>
                </p:oleObj>
              </mc:Choice>
              <mc:Fallback>
                <p:oleObj name="Packager Shell Object" showAsIcon="1" r:id="rId2" imgW="1813489" imgH="51795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14092" y="3356992"/>
                        <a:ext cx="3279235" cy="936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8666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FB1CC-1AB6-1994-CF7F-449C2DC2F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683AF-510B-C444-B7EE-F3DFB345D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is a Decision Tree?</a:t>
            </a:r>
          </a:p>
          <a:p>
            <a:r>
              <a:rPr lang="en-US" dirty="0"/>
              <a:t>How is Decision Tree made?</a:t>
            </a:r>
          </a:p>
          <a:p>
            <a:r>
              <a:rPr lang="en-US" dirty="0"/>
              <a:t>Math behind decision tree</a:t>
            </a:r>
          </a:p>
          <a:p>
            <a:r>
              <a:rPr lang="en-US" dirty="0"/>
              <a:t>Performance Metrics</a:t>
            </a:r>
          </a:p>
          <a:p>
            <a:r>
              <a:rPr lang="en-US" dirty="0"/>
              <a:t>Decision Tree code</a:t>
            </a:r>
          </a:p>
          <a:p>
            <a:r>
              <a:rPr lang="en-US" dirty="0"/>
              <a:t>What is a Random Forest?</a:t>
            </a:r>
          </a:p>
          <a:p>
            <a:r>
              <a:rPr lang="en-US" dirty="0"/>
              <a:t>How is Random Forest Built?</a:t>
            </a:r>
          </a:p>
          <a:p>
            <a:r>
              <a:rPr lang="en-US" dirty="0"/>
              <a:t>Parameters in Random Forest</a:t>
            </a:r>
          </a:p>
          <a:p>
            <a:r>
              <a:rPr lang="en-US" dirty="0"/>
              <a:t>Performance Metrics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6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decision tree?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60BF38-6CFE-AE6C-77F7-D9FE444ACE3E}"/>
              </a:ext>
            </a:extLst>
          </p:cNvPr>
          <p:cNvSpPr txBox="1"/>
          <p:nvPr/>
        </p:nvSpPr>
        <p:spPr>
          <a:xfrm>
            <a:off x="1197868" y="1844824"/>
            <a:ext cx="105131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decision tree is a algorithmic structure used for decision-making and predictive modeling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a tree-shaped diagram where each internal node represents a decision (or test) on an attribute, each branch represents the outcome of that decision, and each leaf node represents a class label or outcome</a:t>
            </a:r>
            <a:endParaRPr lang="en-IN" dirty="0"/>
          </a:p>
        </p:txBody>
      </p:sp>
      <p:pic>
        <p:nvPicPr>
          <p:cNvPr id="8" name="Picture 2" descr="Model of a decision tree">
            <a:extLst>
              <a:ext uri="{FF2B5EF4-FFF2-40B4-BE49-F238E27FC236}">
                <a16:creationId xmlns:a16="http://schemas.microsoft.com/office/drawing/2014/main" id="{7470097A-2F37-4952-9443-8779B1D98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878" y="3440200"/>
            <a:ext cx="5750873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4">
            <a:extLst>
              <a:ext uri="{FF2B5EF4-FFF2-40B4-BE49-F238E27FC236}">
                <a16:creationId xmlns:a16="http://schemas.microsoft.com/office/drawing/2014/main" id="{85DF6FC2-D74E-32EF-C3D0-D3890EA2E5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7868" y="3529679"/>
            <a:ext cx="4896544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/>
              <a:t>Root Node: </a:t>
            </a:r>
            <a:r>
              <a:rPr lang="en-US" altLang="en-US" dirty="0"/>
              <a:t>The starting point of the tree where decisions are made.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/>
              <a:t>Splitting: </a:t>
            </a:r>
            <a:r>
              <a:rPr lang="en-US" altLang="en-US" dirty="0"/>
              <a:t>Dividing the data into subsets based on the feature that provides the best separation.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/>
              <a:t>Internal Nodes: </a:t>
            </a:r>
            <a:r>
              <a:rPr lang="en-US" altLang="en-US" dirty="0"/>
              <a:t>These represent decisions or tests on a feature.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/>
              <a:t>Leaf Nodes: </a:t>
            </a:r>
            <a:r>
              <a:rPr lang="en-US" altLang="en-US" dirty="0"/>
              <a:t>The final decision or outcome of the tree.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/>
              <a:t>Branches: </a:t>
            </a:r>
            <a:r>
              <a:rPr lang="en-US" altLang="en-US" dirty="0"/>
              <a:t>The links between nodes that represent possible outcomes of a decision </a:t>
            </a:r>
          </a:p>
        </p:txBody>
      </p:sp>
    </p:spTree>
    <p:extLst>
      <p:ext uri="{BB962C8B-B14F-4D97-AF65-F5344CB8AC3E}">
        <p14:creationId xmlns:p14="http://schemas.microsoft.com/office/powerpoint/2010/main" val="172042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DBDBB-D827-150C-FF54-F351DB5B4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88F33563-882F-6DEA-0BB5-46E5C24E1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916" y="158249"/>
            <a:ext cx="9782801" cy="1239837"/>
          </a:xfrm>
        </p:spPr>
        <p:txBody>
          <a:bodyPr/>
          <a:lstStyle/>
          <a:p>
            <a:r>
              <a:rPr lang="en-US" dirty="0"/>
              <a:t>Example of a decision tree?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CE18B3-51C6-E6C7-40AA-8CE330F9A5F8}"/>
              </a:ext>
            </a:extLst>
          </p:cNvPr>
          <p:cNvSpPr/>
          <p:nvPr/>
        </p:nvSpPr>
        <p:spPr>
          <a:xfrm>
            <a:off x="5126761" y="1496217"/>
            <a:ext cx="2880320" cy="54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it Night?</a:t>
            </a: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B16E8A-E324-EDA6-028A-6E641AE66121}"/>
              </a:ext>
            </a:extLst>
          </p:cNvPr>
          <p:cNvSpPr/>
          <p:nvPr/>
        </p:nvSpPr>
        <p:spPr>
          <a:xfrm>
            <a:off x="7965095" y="2724995"/>
            <a:ext cx="3168352" cy="5400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it cold?</a:t>
            </a:r>
            <a:endParaRPr lang="en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D70B2F-9F8D-2F27-9F80-86456AD0F454}"/>
              </a:ext>
            </a:extLst>
          </p:cNvPr>
          <p:cNvSpPr/>
          <p:nvPr/>
        </p:nvSpPr>
        <p:spPr>
          <a:xfrm>
            <a:off x="2067225" y="2659545"/>
            <a:ext cx="3168352" cy="5400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it raining?</a:t>
            </a:r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19215C8-EB05-3805-55A4-7D5FFA04F93E}"/>
              </a:ext>
            </a:extLst>
          </p:cNvPr>
          <p:cNvSpPr/>
          <p:nvPr/>
        </p:nvSpPr>
        <p:spPr>
          <a:xfrm>
            <a:off x="2022018" y="3863000"/>
            <a:ext cx="1379329" cy="124682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Wear formals</a:t>
            </a:r>
            <a:endParaRPr lang="en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57672C6-6455-C6C0-A24A-48E08B0E5CCE}"/>
              </a:ext>
            </a:extLst>
          </p:cNvPr>
          <p:cNvSpPr/>
          <p:nvPr/>
        </p:nvSpPr>
        <p:spPr>
          <a:xfrm>
            <a:off x="4193441" y="3863000"/>
            <a:ext cx="1379490" cy="124682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Wear Raincoat</a:t>
            </a:r>
          </a:p>
          <a:p>
            <a:pPr algn="ctr"/>
            <a:r>
              <a:rPr lang="en-US" dirty="0"/>
              <a:t>on formals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7E2229D-8E24-C911-2098-50C63D9AB718}"/>
              </a:ext>
            </a:extLst>
          </p:cNvPr>
          <p:cNvSpPr/>
          <p:nvPr/>
        </p:nvSpPr>
        <p:spPr>
          <a:xfrm>
            <a:off x="6158196" y="3876711"/>
            <a:ext cx="2088232" cy="5400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it raining?</a:t>
            </a:r>
            <a:endParaRPr lang="en-IN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E5B3448-130F-EAC3-7BC3-83700C09A602}"/>
              </a:ext>
            </a:extLst>
          </p:cNvPr>
          <p:cNvSpPr/>
          <p:nvPr/>
        </p:nvSpPr>
        <p:spPr>
          <a:xfrm>
            <a:off x="9090420" y="3876711"/>
            <a:ext cx="2088232" cy="5400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it raining?</a:t>
            </a:r>
            <a:endParaRPr lang="en-IN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4789CB-3057-D4A0-B9EE-09F666A13CD1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6566921" y="2036217"/>
            <a:ext cx="2982350" cy="688778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1D0A21D-1CE4-A884-467D-3C871335A38B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9549271" y="3264995"/>
            <a:ext cx="585265" cy="611716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A1E1213-6D00-9686-07CE-06010C0A068B}"/>
              </a:ext>
            </a:extLst>
          </p:cNvPr>
          <p:cNvCxnSpPr>
            <a:cxnSpLocks/>
            <a:stCxn id="12" idx="2"/>
            <a:endCxn id="22" idx="0"/>
          </p:cNvCxnSpPr>
          <p:nvPr/>
        </p:nvCxnSpPr>
        <p:spPr>
          <a:xfrm>
            <a:off x="10134536" y="4416711"/>
            <a:ext cx="1036440" cy="693109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7A22BFB-1F7D-B0EF-36E1-5CA1611237C9}"/>
              </a:ext>
            </a:extLst>
          </p:cNvPr>
          <p:cNvSpPr/>
          <p:nvPr/>
        </p:nvSpPr>
        <p:spPr>
          <a:xfrm>
            <a:off x="10558908" y="5109820"/>
            <a:ext cx="1224136" cy="123983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Wear Raincoat</a:t>
            </a:r>
            <a:endParaRPr lang="en-IN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03AB91B-4957-CEAB-F710-A70EDC5E9FC0}"/>
              </a:ext>
            </a:extLst>
          </p:cNvPr>
          <p:cNvSpPr/>
          <p:nvPr/>
        </p:nvSpPr>
        <p:spPr>
          <a:xfrm>
            <a:off x="8902724" y="5093876"/>
            <a:ext cx="1483840" cy="1255779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Wear sweater</a:t>
            </a:r>
            <a:endParaRPr lang="en-IN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312D6EF-015A-0FEE-FCFC-FE43534E4647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flipH="1">
            <a:off x="3651401" y="2036217"/>
            <a:ext cx="2915520" cy="623328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4F78E8A-6D57-E59C-5465-806ABEAB205A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3651401" y="3199545"/>
            <a:ext cx="1231785" cy="663455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C862CDA-2231-B0D3-D476-134E8C25182B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2711683" y="3199545"/>
            <a:ext cx="939718" cy="663455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2F19D14-07D4-D5F6-1979-0857FD7172AA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 flipH="1">
            <a:off x="7202312" y="3264995"/>
            <a:ext cx="2346959" cy="611716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F041062-6A94-6C59-FF2D-4E5A3DED99C3}"/>
              </a:ext>
            </a:extLst>
          </p:cNvPr>
          <p:cNvSpPr/>
          <p:nvPr/>
        </p:nvSpPr>
        <p:spPr>
          <a:xfrm>
            <a:off x="7263779" y="5114876"/>
            <a:ext cx="1351693" cy="125577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Wear Raincoat</a:t>
            </a:r>
            <a:endParaRPr lang="en-IN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C22F7A7-BEBA-D400-B431-8C168F6ADBAB}"/>
              </a:ext>
            </a:extLst>
          </p:cNvPr>
          <p:cNvSpPr/>
          <p:nvPr/>
        </p:nvSpPr>
        <p:spPr>
          <a:xfrm>
            <a:off x="5734372" y="5101848"/>
            <a:ext cx="1351694" cy="1239834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sweater or Raincoat</a:t>
            </a:r>
            <a:endParaRPr lang="en-IN" dirty="0"/>
          </a:p>
        </p:txBody>
      </p:sp>
      <p:cxnSp>
        <p:nvCxnSpPr>
          <p:cNvPr id="1063" name="Straight Arrow Connector 1062">
            <a:extLst>
              <a:ext uri="{FF2B5EF4-FFF2-40B4-BE49-F238E27FC236}">
                <a16:creationId xmlns:a16="http://schemas.microsoft.com/office/drawing/2014/main" id="{2D0BBFF6-2591-F80F-CDDB-5123D59623BB}"/>
              </a:ext>
            </a:extLst>
          </p:cNvPr>
          <p:cNvCxnSpPr>
            <a:cxnSpLocks/>
            <a:stCxn id="12" idx="2"/>
            <a:endCxn id="24" idx="0"/>
          </p:cNvCxnSpPr>
          <p:nvPr/>
        </p:nvCxnSpPr>
        <p:spPr>
          <a:xfrm flipH="1">
            <a:off x="9644644" y="4416711"/>
            <a:ext cx="489892" cy="677165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66" name="Straight Arrow Connector 1065">
            <a:extLst>
              <a:ext uri="{FF2B5EF4-FFF2-40B4-BE49-F238E27FC236}">
                <a16:creationId xmlns:a16="http://schemas.microsoft.com/office/drawing/2014/main" id="{DEA20CC1-1699-5915-E78D-726EFC38474A}"/>
              </a:ext>
            </a:extLst>
          </p:cNvPr>
          <p:cNvCxnSpPr>
            <a:cxnSpLocks/>
            <a:stCxn id="11" idx="2"/>
            <a:endCxn id="36" idx="0"/>
          </p:cNvCxnSpPr>
          <p:nvPr/>
        </p:nvCxnSpPr>
        <p:spPr>
          <a:xfrm flipH="1">
            <a:off x="6410219" y="4416711"/>
            <a:ext cx="792093" cy="685137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69" name="Straight Arrow Connector 1068">
            <a:extLst>
              <a:ext uri="{FF2B5EF4-FFF2-40B4-BE49-F238E27FC236}">
                <a16:creationId xmlns:a16="http://schemas.microsoft.com/office/drawing/2014/main" id="{356B4EAF-B556-C1B9-AD0F-33A7BD49F9E3}"/>
              </a:ext>
            </a:extLst>
          </p:cNvPr>
          <p:cNvCxnSpPr>
            <a:cxnSpLocks/>
            <a:stCxn id="11" idx="2"/>
            <a:endCxn id="33" idx="0"/>
          </p:cNvCxnSpPr>
          <p:nvPr/>
        </p:nvCxnSpPr>
        <p:spPr>
          <a:xfrm>
            <a:off x="7202312" y="4416711"/>
            <a:ext cx="737314" cy="698165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03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0015D-949B-FDFE-95F6-29E50D502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9A8FEB9E-75CD-212F-331A-800CCCB10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916" y="158249"/>
            <a:ext cx="9782801" cy="1239837"/>
          </a:xfrm>
        </p:spPr>
        <p:txBody>
          <a:bodyPr/>
          <a:lstStyle/>
          <a:p>
            <a:r>
              <a:rPr lang="en-US" dirty="0"/>
              <a:t>Decision Tree Classifier Algorithm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43DBE-18B0-4989-0A26-65D6FC2C97F7}"/>
              </a:ext>
            </a:extLst>
          </p:cNvPr>
          <p:cNvSpPr txBox="1"/>
          <p:nvPr/>
        </p:nvSpPr>
        <p:spPr>
          <a:xfrm>
            <a:off x="1462608" y="3068960"/>
            <a:ext cx="46318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Gini Index (Gini Impurity):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Here GINI is a measure used to measure the impurity in each node. Lower the GINI value, higher is the purity of node</a:t>
            </a:r>
          </a:p>
          <a:p>
            <a:r>
              <a:rPr lang="en-US" dirty="0"/>
              <a:t>In the above formula k is number of classes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49E76E-40E7-516B-03A9-3310E0E30887}"/>
              </a:ext>
            </a:extLst>
          </p:cNvPr>
          <p:cNvSpPr txBox="1"/>
          <p:nvPr/>
        </p:nvSpPr>
        <p:spPr>
          <a:xfrm>
            <a:off x="6796578" y="3068960"/>
            <a:ext cx="46085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Entropy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  <a:p>
            <a:r>
              <a:rPr lang="en-IN" dirty="0"/>
              <a:t>Entropy is used to measure uncertainty or disorder in the node. Lower entropy , higher is the homogeneity of the node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202F1A-7F77-8FFB-C2FC-B3D2E6400367}"/>
              </a:ext>
            </a:extLst>
          </p:cNvPr>
          <p:cNvSpPr txBox="1"/>
          <p:nvPr/>
        </p:nvSpPr>
        <p:spPr>
          <a:xfrm>
            <a:off x="1701924" y="1633358"/>
            <a:ext cx="9782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 algorithm uses GINI or ENTROPY + Information Gain metrics to decide on how to split at the node and what features are to be considered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154C598-28C1-8E94-B2F0-E4D3CA2B3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608" y="3603823"/>
            <a:ext cx="1958510" cy="69348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5A0AEA1-FF7C-48A1-7BFD-45DD8C7A1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272" y="3501995"/>
            <a:ext cx="2933954" cy="81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528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C94C1-4291-DE18-EFDC-23C6CC622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Regressor Algorithm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8B8AF-18A0-AF0A-AAE7-06FB12E36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3436" y="1600200"/>
            <a:ext cx="9782801" cy="168478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Uses either of the below loss functions:</a:t>
            </a:r>
          </a:p>
          <a:p>
            <a:r>
              <a:rPr lang="en-US" dirty="0"/>
              <a:t>Mean Square Error (MSE) </a:t>
            </a:r>
          </a:p>
          <a:p>
            <a:r>
              <a:rPr lang="en-US" dirty="0"/>
              <a:t>Mean Absolute Error(MAE)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377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DFD14-93BB-D7BD-7C10-6A60C1BCC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06204-23B5-4536-61E0-FE51D496D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Classifier:</a:t>
            </a:r>
          </a:p>
          <a:p>
            <a:pPr lvl="1"/>
            <a:r>
              <a:rPr lang="en-US" dirty="0"/>
              <a:t>Confusion Matrix</a:t>
            </a:r>
          </a:p>
          <a:p>
            <a:pPr lvl="1"/>
            <a:r>
              <a:rPr lang="en-US" dirty="0"/>
              <a:t>Precision, Recall, F1 Score</a:t>
            </a:r>
          </a:p>
          <a:p>
            <a:pPr lvl="1"/>
            <a:r>
              <a:rPr lang="en-US" dirty="0"/>
              <a:t>ROC Curve and AUC</a:t>
            </a:r>
          </a:p>
          <a:p>
            <a:r>
              <a:rPr lang="en-US" dirty="0"/>
              <a:t>Regressor:</a:t>
            </a:r>
          </a:p>
          <a:p>
            <a:pPr lvl="1"/>
            <a:r>
              <a:rPr lang="en-US" dirty="0"/>
              <a:t>RMSE</a:t>
            </a:r>
          </a:p>
          <a:p>
            <a:pPr lvl="1"/>
            <a:r>
              <a:rPr lang="en-US" dirty="0"/>
              <a:t>MSE</a:t>
            </a:r>
          </a:p>
          <a:p>
            <a:pPr lvl="1"/>
            <a:r>
              <a:rPr lang="en-US" dirty="0"/>
              <a:t>MAE</a:t>
            </a:r>
          </a:p>
        </p:txBody>
      </p:sp>
    </p:spTree>
    <p:extLst>
      <p:ext uri="{BB962C8B-B14F-4D97-AF65-F5344CB8AC3E}">
        <p14:creationId xmlns:p14="http://schemas.microsoft.com/office/powerpoint/2010/main" val="3090787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RAONDOM FOREST </a:t>
            </a:r>
          </a:p>
        </p:txBody>
      </p:sp>
    </p:spTree>
    <p:extLst>
      <p:ext uri="{BB962C8B-B14F-4D97-AF65-F5344CB8AC3E}">
        <p14:creationId xmlns:p14="http://schemas.microsoft.com/office/powerpoint/2010/main" val="35209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E47E026E-2C41-232D-062F-C4DED04FCA3A}"/>
              </a:ext>
            </a:extLst>
          </p:cNvPr>
          <p:cNvSpPr/>
          <p:nvPr/>
        </p:nvSpPr>
        <p:spPr>
          <a:xfrm>
            <a:off x="1341884" y="1484784"/>
            <a:ext cx="5328592" cy="48245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rgbClr val="7030A0"/>
            </a:solidFill>
            <a:prstDash val="lgDashDot"/>
            <a:extLst>
              <a:ext uri="{C807C97D-BFC1-408E-A445-0C87EB9F89A2}">
                <ask:lineSketchStyleProps xmlns:ask="http://schemas.microsoft.com/office/drawing/2018/sketchyshapes" sd="39719845">
                  <a:custGeom>
                    <a:avLst/>
                    <a:gdLst>
                      <a:gd name="connsiteX0" fmla="*/ 0 w 5441226"/>
                      <a:gd name="connsiteY0" fmla="*/ 0 h 4824536"/>
                      <a:gd name="connsiteX1" fmla="*/ 598535 w 5441226"/>
                      <a:gd name="connsiteY1" fmla="*/ 0 h 4824536"/>
                      <a:gd name="connsiteX2" fmla="*/ 1088245 w 5441226"/>
                      <a:gd name="connsiteY2" fmla="*/ 0 h 4824536"/>
                      <a:gd name="connsiteX3" fmla="*/ 1577956 w 5441226"/>
                      <a:gd name="connsiteY3" fmla="*/ 0 h 4824536"/>
                      <a:gd name="connsiteX4" fmla="*/ 2067666 w 5441226"/>
                      <a:gd name="connsiteY4" fmla="*/ 0 h 4824536"/>
                      <a:gd name="connsiteX5" fmla="*/ 2502964 w 5441226"/>
                      <a:gd name="connsiteY5" fmla="*/ 0 h 4824536"/>
                      <a:gd name="connsiteX6" fmla="*/ 2992674 w 5441226"/>
                      <a:gd name="connsiteY6" fmla="*/ 0 h 4824536"/>
                      <a:gd name="connsiteX7" fmla="*/ 3427972 w 5441226"/>
                      <a:gd name="connsiteY7" fmla="*/ 0 h 4824536"/>
                      <a:gd name="connsiteX8" fmla="*/ 3863270 w 5441226"/>
                      <a:gd name="connsiteY8" fmla="*/ 0 h 4824536"/>
                      <a:gd name="connsiteX9" fmla="*/ 4298569 w 5441226"/>
                      <a:gd name="connsiteY9" fmla="*/ 0 h 4824536"/>
                      <a:gd name="connsiteX10" fmla="*/ 4951516 w 5441226"/>
                      <a:gd name="connsiteY10" fmla="*/ 0 h 4824536"/>
                      <a:gd name="connsiteX11" fmla="*/ 5441226 w 5441226"/>
                      <a:gd name="connsiteY11" fmla="*/ 0 h 4824536"/>
                      <a:gd name="connsiteX12" fmla="*/ 5441226 w 5441226"/>
                      <a:gd name="connsiteY12" fmla="*/ 632550 h 4824536"/>
                      <a:gd name="connsiteX13" fmla="*/ 5441226 w 5441226"/>
                      <a:gd name="connsiteY13" fmla="*/ 1216855 h 4824536"/>
                      <a:gd name="connsiteX14" fmla="*/ 5441226 w 5441226"/>
                      <a:gd name="connsiteY14" fmla="*/ 1752915 h 4824536"/>
                      <a:gd name="connsiteX15" fmla="*/ 5441226 w 5441226"/>
                      <a:gd name="connsiteY15" fmla="*/ 2144238 h 4824536"/>
                      <a:gd name="connsiteX16" fmla="*/ 5441226 w 5441226"/>
                      <a:gd name="connsiteY16" fmla="*/ 2583807 h 4824536"/>
                      <a:gd name="connsiteX17" fmla="*/ 5441226 w 5441226"/>
                      <a:gd name="connsiteY17" fmla="*/ 2975131 h 4824536"/>
                      <a:gd name="connsiteX18" fmla="*/ 5441226 w 5441226"/>
                      <a:gd name="connsiteY18" fmla="*/ 3559435 h 4824536"/>
                      <a:gd name="connsiteX19" fmla="*/ 5441226 w 5441226"/>
                      <a:gd name="connsiteY19" fmla="*/ 4143740 h 4824536"/>
                      <a:gd name="connsiteX20" fmla="*/ 5441226 w 5441226"/>
                      <a:gd name="connsiteY20" fmla="*/ 4824536 h 4824536"/>
                      <a:gd name="connsiteX21" fmla="*/ 5060340 w 5441226"/>
                      <a:gd name="connsiteY21" fmla="*/ 4824536 h 4824536"/>
                      <a:gd name="connsiteX22" fmla="*/ 4516218 w 5441226"/>
                      <a:gd name="connsiteY22" fmla="*/ 4824536 h 4824536"/>
                      <a:gd name="connsiteX23" fmla="*/ 3863270 w 5441226"/>
                      <a:gd name="connsiteY23" fmla="*/ 4824536 h 4824536"/>
                      <a:gd name="connsiteX24" fmla="*/ 3427972 w 5441226"/>
                      <a:gd name="connsiteY24" fmla="*/ 4824536 h 4824536"/>
                      <a:gd name="connsiteX25" fmla="*/ 2883850 w 5441226"/>
                      <a:gd name="connsiteY25" fmla="*/ 4824536 h 4824536"/>
                      <a:gd name="connsiteX26" fmla="*/ 2448552 w 5441226"/>
                      <a:gd name="connsiteY26" fmla="*/ 4824536 h 4824536"/>
                      <a:gd name="connsiteX27" fmla="*/ 1850017 w 5441226"/>
                      <a:gd name="connsiteY27" fmla="*/ 4824536 h 4824536"/>
                      <a:gd name="connsiteX28" fmla="*/ 1469131 w 5441226"/>
                      <a:gd name="connsiteY28" fmla="*/ 4824536 h 4824536"/>
                      <a:gd name="connsiteX29" fmla="*/ 925008 w 5441226"/>
                      <a:gd name="connsiteY29" fmla="*/ 4824536 h 4824536"/>
                      <a:gd name="connsiteX30" fmla="*/ 0 w 5441226"/>
                      <a:gd name="connsiteY30" fmla="*/ 4824536 h 4824536"/>
                      <a:gd name="connsiteX31" fmla="*/ 0 w 5441226"/>
                      <a:gd name="connsiteY31" fmla="*/ 4240231 h 4824536"/>
                      <a:gd name="connsiteX32" fmla="*/ 0 w 5441226"/>
                      <a:gd name="connsiteY32" fmla="*/ 3752417 h 4824536"/>
                      <a:gd name="connsiteX33" fmla="*/ 0 w 5441226"/>
                      <a:gd name="connsiteY33" fmla="*/ 3216357 h 4824536"/>
                      <a:gd name="connsiteX34" fmla="*/ 0 w 5441226"/>
                      <a:gd name="connsiteY34" fmla="*/ 2776788 h 4824536"/>
                      <a:gd name="connsiteX35" fmla="*/ 0 w 5441226"/>
                      <a:gd name="connsiteY35" fmla="*/ 2288974 h 4824536"/>
                      <a:gd name="connsiteX36" fmla="*/ 0 w 5441226"/>
                      <a:gd name="connsiteY36" fmla="*/ 1849405 h 4824536"/>
                      <a:gd name="connsiteX37" fmla="*/ 0 w 5441226"/>
                      <a:gd name="connsiteY37" fmla="*/ 1313346 h 4824536"/>
                      <a:gd name="connsiteX38" fmla="*/ 0 w 5441226"/>
                      <a:gd name="connsiteY38" fmla="*/ 680796 h 4824536"/>
                      <a:gd name="connsiteX39" fmla="*/ 0 w 5441226"/>
                      <a:gd name="connsiteY39" fmla="*/ 0 h 4824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5441226" h="4824536" extrusionOk="0">
                        <a:moveTo>
                          <a:pt x="0" y="0"/>
                        </a:moveTo>
                        <a:cubicBezTo>
                          <a:pt x="282949" y="-29984"/>
                          <a:pt x="340423" y="55908"/>
                          <a:pt x="598535" y="0"/>
                        </a:cubicBezTo>
                        <a:cubicBezTo>
                          <a:pt x="856648" y="-55908"/>
                          <a:pt x="960232" y="16846"/>
                          <a:pt x="1088245" y="0"/>
                        </a:cubicBezTo>
                        <a:cubicBezTo>
                          <a:pt x="1216258" y="-16846"/>
                          <a:pt x="1427827" y="16219"/>
                          <a:pt x="1577956" y="0"/>
                        </a:cubicBezTo>
                        <a:cubicBezTo>
                          <a:pt x="1728085" y="-16219"/>
                          <a:pt x="1897035" y="40828"/>
                          <a:pt x="2067666" y="0"/>
                        </a:cubicBezTo>
                        <a:cubicBezTo>
                          <a:pt x="2238297" y="-40828"/>
                          <a:pt x="2390838" y="14909"/>
                          <a:pt x="2502964" y="0"/>
                        </a:cubicBezTo>
                        <a:cubicBezTo>
                          <a:pt x="2615090" y="-14909"/>
                          <a:pt x="2751754" y="43518"/>
                          <a:pt x="2992674" y="0"/>
                        </a:cubicBezTo>
                        <a:cubicBezTo>
                          <a:pt x="3233594" y="-43518"/>
                          <a:pt x="3300202" y="37004"/>
                          <a:pt x="3427972" y="0"/>
                        </a:cubicBezTo>
                        <a:cubicBezTo>
                          <a:pt x="3555742" y="-37004"/>
                          <a:pt x="3681467" y="20462"/>
                          <a:pt x="3863270" y="0"/>
                        </a:cubicBezTo>
                        <a:cubicBezTo>
                          <a:pt x="4045073" y="-20462"/>
                          <a:pt x="4083304" y="7886"/>
                          <a:pt x="4298569" y="0"/>
                        </a:cubicBezTo>
                        <a:cubicBezTo>
                          <a:pt x="4513834" y="-7886"/>
                          <a:pt x="4781571" y="19794"/>
                          <a:pt x="4951516" y="0"/>
                        </a:cubicBezTo>
                        <a:cubicBezTo>
                          <a:pt x="5121461" y="-19794"/>
                          <a:pt x="5255625" y="8906"/>
                          <a:pt x="5441226" y="0"/>
                        </a:cubicBezTo>
                        <a:cubicBezTo>
                          <a:pt x="5512465" y="281993"/>
                          <a:pt x="5421169" y="500665"/>
                          <a:pt x="5441226" y="632550"/>
                        </a:cubicBezTo>
                        <a:cubicBezTo>
                          <a:pt x="5461283" y="764435"/>
                          <a:pt x="5417074" y="933247"/>
                          <a:pt x="5441226" y="1216855"/>
                        </a:cubicBezTo>
                        <a:cubicBezTo>
                          <a:pt x="5465378" y="1500463"/>
                          <a:pt x="5417077" y="1501992"/>
                          <a:pt x="5441226" y="1752915"/>
                        </a:cubicBezTo>
                        <a:cubicBezTo>
                          <a:pt x="5465375" y="2003838"/>
                          <a:pt x="5426815" y="2011021"/>
                          <a:pt x="5441226" y="2144238"/>
                        </a:cubicBezTo>
                        <a:cubicBezTo>
                          <a:pt x="5455637" y="2277455"/>
                          <a:pt x="5390472" y="2463564"/>
                          <a:pt x="5441226" y="2583807"/>
                        </a:cubicBezTo>
                        <a:cubicBezTo>
                          <a:pt x="5491980" y="2704050"/>
                          <a:pt x="5433745" y="2872777"/>
                          <a:pt x="5441226" y="2975131"/>
                        </a:cubicBezTo>
                        <a:cubicBezTo>
                          <a:pt x="5448707" y="3077485"/>
                          <a:pt x="5398781" y="3410104"/>
                          <a:pt x="5441226" y="3559435"/>
                        </a:cubicBezTo>
                        <a:cubicBezTo>
                          <a:pt x="5483671" y="3708766"/>
                          <a:pt x="5434928" y="3880272"/>
                          <a:pt x="5441226" y="4143740"/>
                        </a:cubicBezTo>
                        <a:cubicBezTo>
                          <a:pt x="5447524" y="4407209"/>
                          <a:pt x="5418669" y="4540788"/>
                          <a:pt x="5441226" y="4824536"/>
                        </a:cubicBezTo>
                        <a:cubicBezTo>
                          <a:pt x="5327079" y="4825464"/>
                          <a:pt x="5213096" y="4781426"/>
                          <a:pt x="5060340" y="4824536"/>
                        </a:cubicBezTo>
                        <a:cubicBezTo>
                          <a:pt x="4907584" y="4867646"/>
                          <a:pt x="4714188" y="4782235"/>
                          <a:pt x="4516218" y="4824536"/>
                        </a:cubicBezTo>
                        <a:cubicBezTo>
                          <a:pt x="4318248" y="4866837"/>
                          <a:pt x="4164996" y="4748638"/>
                          <a:pt x="3863270" y="4824536"/>
                        </a:cubicBezTo>
                        <a:cubicBezTo>
                          <a:pt x="3561544" y="4900434"/>
                          <a:pt x="3540892" y="4814419"/>
                          <a:pt x="3427972" y="4824536"/>
                        </a:cubicBezTo>
                        <a:cubicBezTo>
                          <a:pt x="3315052" y="4834653"/>
                          <a:pt x="3042309" y="4806789"/>
                          <a:pt x="2883850" y="4824536"/>
                        </a:cubicBezTo>
                        <a:cubicBezTo>
                          <a:pt x="2725391" y="4842283"/>
                          <a:pt x="2629841" y="4823845"/>
                          <a:pt x="2448552" y="4824536"/>
                        </a:cubicBezTo>
                        <a:cubicBezTo>
                          <a:pt x="2267263" y="4825227"/>
                          <a:pt x="1984815" y="4762811"/>
                          <a:pt x="1850017" y="4824536"/>
                        </a:cubicBezTo>
                        <a:cubicBezTo>
                          <a:pt x="1715220" y="4886261"/>
                          <a:pt x="1592138" y="4804969"/>
                          <a:pt x="1469131" y="4824536"/>
                        </a:cubicBezTo>
                        <a:cubicBezTo>
                          <a:pt x="1346124" y="4844103"/>
                          <a:pt x="1150833" y="4781999"/>
                          <a:pt x="925008" y="4824536"/>
                        </a:cubicBezTo>
                        <a:cubicBezTo>
                          <a:pt x="699183" y="4867073"/>
                          <a:pt x="349191" y="4803962"/>
                          <a:pt x="0" y="4824536"/>
                        </a:cubicBezTo>
                        <a:cubicBezTo>
                          <a:pt x="-498" y="4587173"/>
                          <a:pt x="62030" y="4438146"/>
                          <a:pt x="0" y="4240231"/>
                        </a:cubicBezTo>
                        <a:cubicBezTo>
                          <a:pt x="-62030" y="4042316"/>
                          <a:pt x="33967" y="3930663"/>
                          <a:pt x="0" y="3752417"/>
                        </a:cubicBezTo>
                        <a:cubicBezTo>
                          <a:pt x="-33967" y="3574171"/>
                          <a:pt x="11080" y="3326942"/>
                          <a:pt x="0" y="3216357"/>
                        </a:cubicBezTo>
                        <a:cubicBezTo>
                          <a:pt x="-11080" y="3105772"/>
                          <a:pt x="41527" y="2866196"/>
                          <a:pt x="0" y="2776788"/>
                        </a:cubicBezTo>
                        <a:cubicBezTo>
                          <a:pt x="-41527" y="2687380"/>
                          <a:pt x="24287" y="2395021"/>
                          <a:pt x="0" y="2288974"/>
                        </a:cubicBezTo>
                        <a:cubicBezTo>
                          <a:pt x="-24287" y="2182927"/>
                          <a:pt x="29395" y="2020465"/>
                          <a:pt x="0" y="1849405"/>
                        </a:cubicBezTo>
                        <a:cubicBezTo>
                          <a:pt x="-29395" y="1678345"/>
                          <a:pt x="60137" y="1545440"/>
                          <a:pt x="0" y="1313346"/>
                        </a:cubicBezTo>
                        <a:cubicBezTo>
                          <a:pt x="-60137" y="1081252"/>
                          <a:pt x="66004" y="991858"/>
                          <a:pt x="0" y="680796"/>
                        </a:cubicBezTo>
                        <a:cubicBezTo>
                          <a:pt x="-66004" y="369734"/>
                          <a:pt x="16684" y="2309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591369C-0BBD-997F-7863-5B82E95E4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Model</a:t>
            </a:r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93B9A7F-76AD-DFAA-014B-B90ABA8490CB}"/>
              </a:ext>
            </a:extLst>
          </p:cNvPr>
          <p:cNvSpPr/>
          <p:nvPr/>
        </p:nvSpPr>
        <p:spPr>
          <a:xfrm>
            <a:off x="1580508" y="2346989"/>
            <a:ext cx="1872208" cy="2808312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</a:t>
            </a: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39740EA-B9C3-BE91-7CE4-7370B0274D8C}"/>
              </a:ext>
            </a:extLst>
          </p:cNvPr>
          <p:cNvSpPr/>
          <p:nvPr/>
        </p:nvSpPr>
        <p:spPr>
          <a:xfrm>
            <a:off x="5227848" y="1988840"/>
            <a:ext cx="1224136" cy="3600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Dtree</a:t>
            </a:r>
            <a:r>
              <a:rPr lang="en-US" dirty="0"/>
              <a:t> 1</a:t>
            </a:r>
            <a:endParaRPr lang="en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666C5C8-023C-6C91-9257-1E6D1CA355AC}"/>
              </a:ext>
            </a:extLst>
          </p:cNvPr>
          <p:cNvSpPr/>
          <p:nvPr/>
        </p:nvSpPr>
        <p:spPr>
          <a:xfrm>
            <a:off x="5227848" y="2555820"/>
            <a:ext cx="1224136" cy="3600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Dtree</a:t>
            </a:r>
            <a:r>
              <a:rPr lang="en-US" dirty="0"/>
              <a:t> 2</a:t>
            </a:r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551896A-F17D-4190-1800-CF503F77F4A3}"/>
              </a:ext>
            </a:extLst>
          </p:cNvPr>
          <p:cNvSpPr/>
          <p:nvPr/>
        </p:nvSpPr>
        <p:spPr>
          <a:xfrm>
            <a:off x="5227848" y="3122800"/>
            <a:ext cx="1224136" cy="3600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Dtree</a:t>
            </a:r>
            <a:r>
              <a:rPr lang="en-US" dirty="0"/>
              <a:t> 3</a:t>
            </a:r>
            <a:endParaRPr lang="en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76D12A6-AA5A-BAE0-0F89-603E10EC275A}"/>
              </a:ext>
            </a:extLst>
          </p:cNvPr>
          <p:cNvSpPr/>
          <p:nvPr/>
        </p:nvSpPr>
        <p:spPr>
          <a:xfrm>
            <a:off x="5227848" y="3689780"/>
            <a:ext cx="1224136" cy="3600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Dtree</a:t>
            </a:r>
            <a:r>
              <a:rPr lang="en-US" dirty="0"/>
              <a:t> 4</a:t>
            </a:r>
            <a:endParaRPr lang="en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07764B3-53AB-901E-21E5-9B13BA5F54A0}"/>
              </a:ext>
            </a:extLst>
          </p:cNvPr>
          <p:cNvSpPr/>
          <p:nvPr/>
        </p:nvSpPr>
        <p:spPr>
          <a:xfrm>
            <a:off x="5227848" y="4256760"/>
            <a:ext cx="1224136" cy="3600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Dtree</a:t>
            </a:r>
            <a:r>
              <a:rPr lang="en-US" dirty="0"/>
              <a:t> 5</a:t>
            </a:r>
            <a:endParaRPr lang="en-IN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3B6ECC1-9609-D2C3-6720-E4CD895E3D88}"/>
              </a:ext>
            </a:extLst>
          </p:cNvPr>
          <p:cNvSpPr/>
          <p:nvPr/>
        </p:nvSpPr>
        <p:spPr>
          <a:xfrm>
            <a:off x="5227848" y="4823740"/>
            <a:ext cx="1224136" cy="3600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Dtree</a:t>
            </a:r>
            <a:r>
              <a:rPr lang="en-US" dirty="0"/>
              <a:t> 6</a:t>
            </a:r>
            <a:endParaRPr lang="en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7898100-2409-D67F-5F58-EBA3C43BE9BC}"/>
              </a:ext>
            </a:extLst>
          </p:cNvPr>
          <p:cNvSpPr/>
          <p:nvPr/>
        </p:nvSpPr>
        <p:spPr>
          <a:xfrm>
            <a:off x="5227848" y="5390718"/>
            <a:ext cx="1224136" cy="3600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Dtree</a:t>
            </a:r>
            <a:r>
              <a:rPr lang="en-US" dirty="0"/>
              <a:t> 7</a:t>
            </a:r>
            <a:endParaRPr lang="en-IN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23D6F3-4C4D-6763-4255-129D0C9FC397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3452716" y="2168840"/>
            <a:ext cx="1775132" cy="15823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42450A-9A48-A8BF-B6FE-5B86425A293F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3452716" y="2735820"/>
            <a:ext cx="1775132" cy="1015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517E9C3-770E-B101-4E97-1E6F82B35247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3452716" y="3302800"/>
            <a:ext cx="1775132" cy="44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7CBD8D4-7E2D-E0D4-82DA-E148B45466F8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3452716" y="3751145"/>
            <a:ext cx="1775132" cy="118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2D01829-C6F9-28BB-FE74-5DC5E510E427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>
            <a:off x="3452716" y="3751145"/>
            <a:ext cx="1775132" cy="6856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08297D7-5EF4-41B9-D765-48577AC70166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3452716" y="3751145"/>
            <a:ext cx="1775132" cy="1252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8BFB519-E958-E93C-71D5-B002A541E42C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3452716" y="3751145"/>
            <a:ext cx="1775132" cy="1819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C40710F-9566-2BBF-6A08-E7188A3C72C6}"/>
              </a:ext>
            </a:extLst>
          </p:cNvPr>
          <p:cNvSpPr txBox="1"/>
          <p:nvPr/>
        </p:nvSpPr>
        <p:spPr>
          <a:xfrm>
            <a:off x="1766836" y="4093344"/>
            <a:ext cx="1512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 rows</a:t>
            </a:r>
          </a:p>
          <a:p>
            <a:r>
              <a:rPr lang="en-US" dirty="0">
                <a:solidFill>
                  <a:schemeClr val="bg1"/>
                </a:solidFill>
              </a:rPr>
              <a:t>N columns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E6D71A8-BCF9-ADC6-115C-53F5E08B1E0F}"/>
              </a:ext>
            </a:extLst>
          </p:cNvPr>
          <p:cNvCxnSpPr>
            <a:cxnSpLocks/>
            <a:stCxn id="7" idx="3"/>
            <a:endCxn id="62" idx="1"/>
          </p:cNvCxnSpPr>
          <p:nvPr/>
        </p:nvCxnSpPr>
        <p:spPr>
          <a:xfrm>
            <a:off x="6451984" y="2168840"/>
            <a:ext cx="2146786" cy="1745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3C849E2-8C98-8EC4-1092-77C342E9344D}"/>
              </a:ext>
            </a:extLst>
          </p:cNvPr>
          <p:cNvCxnSpPr>
            <a:cxnSpLocks/>
            <a:stCxn id="8" idx="3"/>
            <a:endCxn id="62" idx="1"/>
          </p:cNvCxnSpPr>
          <p:nvPr/>
        </p:nvCxnSpPr>
        <p:spPr>
          <a:xfrm>
            <a:off x="6451984" y="2735820"/>
            <a:ext cx="2146786" cy="1178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7794F1C-B003-ACFF-40E3-D52E48F041F9}"/>
              </a:ext>
            </a:extLst>
          </p:cNvPr>
          <p:cNvCxnSpPr>
            <a:cxnSpLocks/>
            <a:stCxn id="9" idx="3"/>
            <a:endCxn id="62" idx="1"/>
          </p:cNvCxnSpPr>
          <p:nvPr/>
        </p:nvCxnSpPr>
        <p:spPr>
          <a:xfrm>
            <a:off x="6451984" y="3302800"/>
            <a:ext cx="2146786" cy="611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4EBBC25-511A-8FB7-7D60-D5C6E59E0712}"/>
              </a:ext>
            </a:extLst>
          </p:cNvPr>
          <p:cNvCxnSpPr>
            <a:cxnSpLocks/>
            <a:stCxn id="10" idx="3"/>
            <a:endCxn id="62" idx="1"/>
          </p:cNvCxnSpPr>
          <p:nvPr/>
        </p:nvCxnSpPr>
        <p:spPr>
          <a:xfrm>
            <a:off x="6451984" y="3869780"/>
            <a:ext cx="2146786" cy="44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C7A59C7-F53A-9A8C-4F09-7E5467BA0A19}"/>
              </a:ext>
            </a:extLst>
          </p:cNvPr>
          <p:cNvCxnSpPr>
            <a:cxnSpLocks/>
            <a:stCxn id="11" idx="3"/>
            <a:endCxn id="62" idx="1"/>
          </p:cNvCxnSpPr>
          <p:nvPr/>
        </p:nvCxnSpPr>
        <p:spPr>
          <a:xfrm flipV="1">
            <a:off x="6451984" y="3914542"/>
            <a:ext cx="2146786" cy="522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4AA33F8-9F60-5584-2CD3-D4C4D4DF0FC4}"/>
              </a:ext>
            </a:extLst>
          </p:cNvPr>
          <p:cNvCxnSpPr>
            <a:cxnSpLocks/>
            <a:stCxn id="12" idx="3"/>
            <a:endCxn id="62" idx="1"/>
          </p:cNvCxnSpPr>
          <p:nvPr/>
        </p:nvCxnSpPr>
        <p:spPr>
          <a:xfrm flipV="1">
            <a:off x="6451984" y="3914542"/>
            <a:ext cx="2146786" cy="1089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41131EC-91FE-18AC-1613-22DDF3229DE5}"/>
              </a:ext>
            </a:extLst>
          </p:cNvPr>
          <p:cNvCxnSpPr>
            <a:cxnSpLocks/>
            <a:stCxn id="13" idx="3"/>
            <a:endCxn id="62" idx="1"/>
          </p:cNvCxnSpPr>
          <p:nvPr/>
        </p:nvCxnSpPr>
        <p:spPr>
          <a:xfrm flipV="1">
            <a:off x="6451984" y="3914542"/>
            <a:ext cx="2146786" cy="1656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03F12B1C-F32B-BF84-500A-B2F0D40E5E1B}"/>
              </a:ext>
            </a:extLst>
          </p:cNvPr>
          <p:cNvSpPr/>
          <p:nvPr/>
        </p:nvSpPr>
        <p:spPr>
          <a:xfrm>
            <a:off x="8598770" y="2033605"/>
            <a:ext cx="2808312" cy="376187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Classifier:</a:t>
            </a:r>
          </a:p>
          <a:p>
            <a:pPr algn="ctr"/>
            <a:r>
              <a:rPr lang="en-US" dirty="0"/>
              <a:t>Majority Voting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Regressor:</a:t>
            </a:r>
          </a:p>
          <a:p>
            <a:pPr algn="ctr"/>
            <a:r>
              <a:rPr lang="en-US" dirty="0"/>
              <a:t>Mean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E267800-216D-98D3-5C2C-BBBF01C071CA}"/>
              </a:ext>
            </a:extLst>
          </p:cNvPr>
          <p:cNvSpPr/>
          <p:nvPr/>
        </p:nvSpPr>
        <p:spPr>
          <a:xfrm>
            <a:off x="5086300" y="1484784"/>
            <a:ext cx="6552728" cy="482453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EC7AF8D-F182-8313-2418-49DCEC76CC82}"/>
              </a:ext>
            </a:extLst>
          </p:cNvPr>
          <p:cNvSpPr txBox="1"/>
          <p:nvPr/>
        </p:nvSpPr>
        <p:spPr>
          <a:xfrm>
            <a:off x="4510236" y="1628800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Ensembling</a:t>
            </a:r>
            <a:endParaRPr lang="en-IN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8E792D9-472A-A2C0-CC2E-3B801F901697}"/>
              </a:ext>
            </a:extLst>
          </p:cNvPr>
          <p:cNvSpPr txBox="1"/>
          <p:nvPr/>
        </p:nvSpPr>
        <p:spPr>
          <a:xfrm>
            <a:off x="1524422" y="1628800"/>
            <a:ext cx="3201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Bootstrapping and </a:t>
            </a:r>
          </a:p>
          <a:p>
            <a:r>
              <a:rPr lang="en-US" dirty="0"/>
              <a:t>Random Feature Selection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54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254</TotalTime>
  <Words>620</Words>
  <Application>Microsoft Office PowerPoint</Application>
  <PresentationFormat>Custom</PresentationFormat>
  <Paragraphs>101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Euphemia</vt:lpstr>
      <vt:lpstr>Math 16x9</vt:lpstr>
      <vt:lpstr>Package</vt:lpstr>
      <vt:lpstr>Machine Learning Session-3</vt:lpstr>
      <vt:lpstr>Content</vt:lpstr>
      <vt:lpstr>What is a decision tree?</vt:lpstr>
      <vt:lpstr>Example of a decision tree?</vt:lpstr>
      <vt:lpstr>Decision Tree Classifier Algorithm</vt:lpstr>
      <vt:lpstr>Decision Tree Regressor Algorithm</vt:lpstr>
      <vt:lpstr>Performance Metrics</vt:lpstr>
      <vt:lpstr>RAONDOM FOREST </vt:lpstr>
      <vt:lpstr>Random Forest Model</vt:lpstr>
      <vt:lpstr>Pros and Cons</vt:lpstr>
      <vt:lpstr>Important Hyperparameters</vt:lpstr>
      <vt:lpstr>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vamsikrishna.sahini@outlook.com</dc:creator>
  <cp:lastModifiedBy>vamsikrishna.sahini@outlook.com</cp:lastModifiedBy>
  <cp:revision>25</cp:revision>
  <dcterms:created xsi:type="dcterms:W3CDTF">2025-01-27T04:54:05Z</dcterms:created>
  <dcterms:modified xsi:type="dcterms:W3CDTF">2025-01-27T09:09:01Z</dcterms:modified>
</cp:coreProperties>
</file>

<file path=docProps/thumbnail.jpeg>
</file>